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00" d="100"/>
          <a:sy n="100" d="100"/>
        </p:scale>
        <p:origin x="-1888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printerSettings" Target="printerSettings/printerSettings1.bin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09601"/>
            <a:ext cx="7772400" cy="4267200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8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953000"/>
            <a:ext cx="6400800" cy="12192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C5678-EE20-4FA5-88E2-6E0BD67A2E26}" type="datetime1">
              <a:rPr lang="en-US" smtClean="0"/>
              <a:t>4/19/15</a:t>
            </a:fld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Footer Text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51B39-B140-43FE-96DB-472A2B59CE7C}" type="datetime1">
              <a:rPr lang="en-US" smtClean="0"/>
              <a:t>4/19/15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Footer Text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600BB2-27C5-458B-ABCE-839C88CF47CE}" type="datetime1">
              <a:rPr lang="en-US" smtClean="0"/>
              <a:t>4/19/15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Footer Text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buFont typeface="Arial" pitchFamily="34" charset="0"/>
              <a:buChar char="•"/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D738E-8962-435F-8C43-147B8DD7E819}" type="datetime1">
              <a:rPr lang="en-US" smtClean="0"/>
              <a:t>4/19/15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Footer Text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371600"/>
            <a:ext cx="7772400" cy="2505075"/>
          </a:xfrm>
        </p:spPr>
        <p:txBody>
          <a:bodyPr anchor="b"/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kern="1200" dirty="0" smtClean="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068763"/>
            <a:ext cx="7772400" cy="1131887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CAEA93-55E7-4DA9-90C2-089A26EEFEC4}" type="datetime1">
              <a:rPr lang="en-US" smtClean="0"/>
              <a:t>4/19/15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Footer Text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4495800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695825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296728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CF3C7-6809-4F39-BD67-A75817BDDE0A}" type="datetime1">
              <a:rPr lang="en-US" smtClean="0"/>
              <a:t>4/19/15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Footer Text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65760" y="1600200"/>
            <a:ext cx="4041648" cy="452628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4040188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1600200"/>
            <a:ext cx="4041775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AEB24-CE78-465C-A726-91D0868FA48F}" type="datetime1">
              <a:rPr lang="en-US" smtClean="0"/>
              <a:t>4/19/15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Footer Text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457200" y="2212848"/>
            <a:ext cx="4041648" cy="391363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72584" y="2212848"/>
            <a:ext cx="4041648" cy="39131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AADF0-1749-4E8B-9691-B44A5F8C0895}" type="datetime1">
              <a:rPr lang="en-US" smtClean="0"/>
              <a:t>4/19/15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Footer Text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F628A-A867-4937-BBE5-207DB6F9C51A}" type="datetime1">
              <a:rPr lang="en-US" smtClean="0"/>
              <a:t>4/19/15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Footer Text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07087" y="266700"/>
            <a:ext cx="3008313" cy="209550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>
                <a:effectLst>
                  <a:outerShdw blurRad="50800" dist="25400" dir="5400000" algn="t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137" y="273050"/>
            <a:ext cx="4995863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07087" y="2438400"/>
            <a:ext cx="3008313" cy="3687763"/>
          </a:xfr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BBB94-68E6-4675-A946-F1C5994EDBD7}" type="datetime1">
              <a:rPr lang="en-US" smtClean="0"/>
              <a:t>4/19/15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Footer Text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6" y="228600"/>
            <a:ext cx="5711824" cy="89535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08126" y="1143000"/>
            <a:ext cx="6054724" cy="4541044"/>
          </a:xfrm>
          <a:ln w="76200">
            <a:solidFill>
              <a:schemeClr val="bg1"/>
            </a:solidFill>
          </a:ln>
          <a:effectLst>
            <a:outerShdw blurRad="88900" dist="50800" dir="5400000" algn="ctr" rotWithShape="0">
              <a:srgbClr val="000000">
                <a:alpha val="25000"/>
              </a:srgbClr>
            </a:outerShdw>
          </a:effectLst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6" y="5810250"/>
            <a:ext cx="5711824" cy="5334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B8377-21E3-4835-B75D-4E2847E2750F}" type="datetime1">
              <a:rPr lang="en-US" smtClean="0"/>
              <a:t>4/19/15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Footer Text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363347" y="6356350"/>
            <a:ext cx="2085975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B0C4986D-6BE9-4264-908F-02DB36FD8D6C}" type="datetime1">
              <a:rPr lang="en-US" smtClean="0"/>
              <a:t>4/19/15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9165" y="6356350"/>
            <a:ext cx="2847975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r>
              <a:rPr lang="en-US" smtClean="0"/>
              <a:t>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3278" y="6356350"/>
            <a:ext cx="561975" cy="365125"/>
          </a:xfrm>
          <a:prstGeom prst="rect">
            <a:avLst/>
          </a:prstGeom>
        </p:spPr>
        <p:txBody>
          <a:bodyPr vert="horz" lIns="27432" tIns="45720" rIns="4572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BA9B540C-44DA-4F69-89C9-7C84606640D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8457760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Oval 7"/>
          <p:cNvSpPr/>
          <p:nvPr/>
        </p:nvSpPr>
        <p:spPr>
          <a:xfrm>
            <a:off x="569119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lnSpc>
          <a:spcPts val="5800"/>
        </a:lnSpc>
        <a:spcBef>
          <a:spcPct val="0"/>
        </a:spcBef>
        <a:buNone/>
        <a:defRPr sz="5400" kern="1200">
          <a:solidFill>
            <a:schemeClr val="tx2"/>
          </a:solidFill>
          <a:effectLst>
            <a:outerShdw blurRad="63500" dist="38100" dir="5400000" algn="t" rotWithShape="0">
              <a:prstClr val="black">
                <a:alpha val="25000"/>
              </a:prstClr>
            </a:outerShdw>
          </a:effectLst>
          <a:latin typeface="+mn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999385"/>
            <a:ext cx="7772400" cy="3555999"/>
          </a:xfrm>
        </p:spPr>
        <p:txBody>
          <a:bodyPr/>
          <a:lstStyle/>
          <a:p>
            <a:r>
              <a:rPr lang="en-US" sz="6600" dirty="0" smtClean="0"/>
              <a:t>Men in Yellow Hats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6000" dirty="0" smtClean="0"/>
              <a:t>Monkey </a:t>
            </a:r>
            <a:r>
              <a:rPr lang="en-US" sz="6000" dirty="0" err="1" smtClean="0"/>
              <a:t>MedService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By:</a:t>
            </a:r>
          </a:p>
          <a:p>
            <a:r>
              <a:rPr lang="en-US" dirty="0" smtClean="0"/>
              <a:t>Adam Carter, Mike Rzepka, Jim Dowling,</a:t>
            </a:r>
          </a:p>
          <a:p>
            <a:r>
              <a:rPr lang="en-US" dirty="0" smtClean="0"/>
              <a:t>and </a:t>
            </a:r>
            <a:r>
              <a:rPr lang="en-US" dirty="0" err="1" smtClean="0"/>
              <a:t>Lakshmana</a:t>
            </a:r>
            <a:r>
              <a:rPr lang="en-US" dirty="0" smtClean="0"/>
              <a:t> </a:t>
            </a:r>
            <a:r>
              <a:rPr lang="en-US" dirty="0" err="1" smtClean="0"/>
              <a:t>Dheeraj</a:t>
            </a:r>
            <a:r>
              <a:rPr lang="en-US" dirty="0" smtClean="0"/>
              <a:t> </a:t>
            </a:r>
            <a:r>
              <a:rPr lang="en-US" dirty="0" err="1" smtClean="0"/>
              <a:t>Polisetty</a:t>
            </a:r>
            <a:endParaRPr lang="en-US" dirty="0"/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>
          <a:blip r:embed="rId2"/>
          <a:srcRect t="11539" b="11539"/>
          <a:stretch>
            <a:fillRect/>
          </a:stretch>
        </p:blipFill>
        <p:spPr>
          <a:xfrm>
            <a:off x="2362200" y="1242545"/>
            <a:ext cx="4330700" cy="2381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179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71537" r="-7153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2842829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IMB Use Case #6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Based off of the real time monitoring use case of monitoring patient data.</a:t>
            </a:r>
          </a:p>
          <a:p>
            <a:r>
              <a:rPr lang="en-US" dirty="0" smtClean="0"/>
              <a:t>Created a system that tracks both live data and historical data from that live data.</a:t>
            </a:r>
          </a:p>
          <a:p>
            <a:r>
              <a:rPr lang="en-US" dirty="0" smtClean="0"/>
              <a:t>Live data is filtered to be only the individual instance of the current data (to prevent data bloat), and the historical data is maintained as a separate stream send to a separate table by a configurable threshold.</a:t>
            </a:r>
          </a:p>
          <a:p>
            <a:r>
              <a:rPr lang="en-US" dirty="0" smtClean="0"/>
              <a:t>Created a Simulated Device Launcher to be able to launch multiple sets of devices representing multiple patients.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18615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MQTT Device Simulator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/>
          <a:srcRect t="-2607" b="-2607"/>
          <a:stretch>
            <a:fillRect/>
          </a:stretch>
        </p:blipFill>
        <p:spPr/>
      </p:pic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Create a MQTT Device Simulator to simulate multiple devices.</a:t>
            </a:r>
          </a:p>
          <a:p>
            <a:r>
              <a:rPr lang="en-US" dirty="0" smtClean="0"/>
              <a:t>Can adjust any of the represented fields which will send updates from the device.</a:t>
            </a:r>
          </a:p>
          <a:p>
            <a:r>
              <a:rPr lang="en-US" dirty="0" smtClean="0"/>
              <a:t>Added a random variability around pulse to display regular variance in the data.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0223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Node Red Flows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 l="4192" r="419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3659653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Node Red Flows Cont.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/>
          <a:srcRect t="-87379" b="-87379"/>
          <a:stretch>
            <a:fillRect/>
          </a:stretch>
        </p:blipFill>
        <p:spPr>
          <a:xfrm>
            <a:off x="457200" y="533400"/>
            <a:ext cx="8229600" cy="4525963"/>
          </a:xfrm>
        </p:spPr>
      </p:pic>
      <p:sp>
        <p:nvSpPr>
          <p:cNvPr id="9" name="TextBox 8"/>
          <p:cNvSpPr txBox="1"/>
          <p:nvPr/>
        </p:nvSpPr>
        <p:spPr>
          <a:xfrm>
            <a:off x="1320800" y="56388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57200" y="4191000"/>
            <a:ext cx="8229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Two REST End Point Flows added to be able to view the data from the </a:t>
            </a:r>
            <a:r>
              <a:rPr lang="en-US" dirty="0" err="1" smtClean="0"/>
              <a:t>MongoDB</a:t>
            </a:r>
            <a:r>
              <a:rPr lang="en-US" dirty="0" smtClean="0"/>
              <a:t> instance. </a:t>
            </a:r>
          </a:p>
          <a:p>
            <a:endParaRPr lang="en-US" dirty="0"/>
          </a:p>
          <a:p>
            <a:r>
              <a:rPr lang="en-US" dirty="0" smtClean="0"/>
              <a:t>Can pull both the currently active live data, as well as the historical data based on a set of criteria (Patient, Time Range, and Offset from UTC).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896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Live REST Data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Able to query against the live </a:t>
            </a:r>
            <a:r>
              <a:rPr lang="en-US" dirty="0" err="1" smtClean="0"/>
              <a:t>MongoDB</a:t>
            </a:r>
            <a:r>
              <a:rPr lang="en-US" dirty="0" smtClean="0"/>
              <a:t> table to see the currently active data entries in the system.</a:t>
            </a:r>
          </a:p>
          <a:p>
            <a:r>
              <a:rPr lang="en-US" dirty="0" smtClean="0"/>
              <a:t>Can differentiate between a device that stops submitting data (the last active state), and a device currently sending data.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2"/>
          <a:srcRect t="-5080" b="-508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5699265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Historical REST Data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Historical data includes entry for each interval.</a:t>
            </a:r>
          </a:p>
          <a:p>
            <a:r>
              <a:rPr lang="en-US" dirty="0" smtClean="0"/>
              <a:t>Uses a unique message ID, as well as timestamp at that point in time.</a:t>
            </a:r>
          </a:p>
          <a:p>
            <a:r>
              <a:rPr lang="en-US" dirty="0" smtClean="0"/>
              <a:t>Can query based on a specific person and a time range for that person.</a:t>
            </a:r>
            <a:endParaRPr lang="en-US" dirty="0"/>
          </a:p>
        </p:txBody>
      </p:sp>
      <p:pic>
        <p:nvPicPr>
          <p:cNvPr id="5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/>
          <a:srcRect l="-9111" r="-911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4789586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Monkey Dashboard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rcRect t="-2077" b="-207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4331957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1115" b="111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3359077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xecutive">
  <a:themeElements>
    <a:clrScheme name="Executive">
      <a:dk1>
        <a:sysClr val="windowText" lastClr="000000"/>
      </a:dk1>
      <a:lt1>
        <a:sysClr val="window" lastClr="FFFFFF"/>
      </a:lt1>
      <a:dk2>
        <a:srgbClr val="2F5897"/>
      </a:dk2>
      <a:lt2>
        <a:srgbClr val="E4E9EF"/>
      </a:lt2>
      <a:accent1>
        <a:srgbClr val="6076B4"/>
      </a:accent1>
      <a:accent2>
        <a:srgbClr val="9C5252"/>
      </a:accent2>
      <a:accent3>
        <a:srgbClr val="E68422"/>
      </a:accent3>
      <a:accent4>
        <a:srgbClr val="846648"/>
      </a:accent4>
      <a:accent5>
        <a:srgbClr val="63891F"/>
      </a:accent5>
      <a:accent6>
        <a:srgbClr val="758085"/>
      </a:accent6>
      <a:hlink>
        <a:srgbClr val="3399FF"/>
      </a:hlink>
      <a:folHlink>
        <a:srgbClr val="B2B2B2"/>
      </a:folHlink>
    </a:clrScheme>
    <a:fontScheme name="Executive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Executiv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50000">
              <a:schemeClr val="phClr">
                <a:tint val="80000"/>
                <a:satMod val="250000"/>
              </a:schemeClr>
            </a:gs>
            <a:gs pos="76000">
              <a:schemeClr val="phClr">
                <a:tint val="90000"/>
                <a:shade val="90000"/>
                <a:satMod val="200000"/>
              </a:schemeClr>
            </a:gs>
            <a:gs pos="92000">
              <a:schemeClr val="phClr">
                <a:tint val="90000"/>
                <a:shade val="70000"/>
                <a:satMod val="250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Executive.thmx</Template>
  <TotalTime>45</TotalTime>
  <Words>306</Words>
  <Application>Microsoft Macintosh PowerPoint</Application>
  <PresentationFormat>On-screen Show (4:3)</PresentationFormat>
  <Paragraphs>28</Paragraphs>
  <Slides>10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Executive</vt:lpstr>
      <vt:lpstr>Men in Yellow Hats   Monkey MedService</vt:lpstr>
      <vt:lpstr>IMB Use Case #6</vt:lpstr>
      <vt:lpstr>MQTT Device Simulator</vt:lpstr>
      <vt:lpstr>Node Red Flows</vt:lpstr>
      <vt:lpstr>Node Red Flows Cont.</vt:lpstr>
      <vt:lpstr>Live REST Data</vt:lpstr>
      <vt:lpstr>Historical REST Data</vt:lpstr>
      <vt:lpstr>Monkey Dashboard</vt:lpstr>
      <vt:lpstr>Demo</vt:lpstr>
      <vt:lpstr>Questions?</vt:lpstr>
    </vt:vector>
  </TitlesOfParts>
  <Company>Cerner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Men in Yellow Hats   Monkey MedService</dc:title>
  <dc:creator>Rzepka, Mike</dc:creator>
  <cp:lastModifiedBy>Rzepka, Mike</cp:lastModifiedBy>
  <cp:revision>5</cp:revision>
  <dcterms:created xsi:type="dcterms:W3CDTF">2015-04-20T02:34:47Z</dcterms:created>
  <dcterms:modified xsi:type="dcterms:W3CDTF">2015-04-20T03:20:21Z</dcterms:modified>
</cp:coreProperties>
</file>